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7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26AF7-ABA9-4F64-87C2-1B0E1BFE1F4D}" type="datetimeFigureOut">
              <a:rPr lang="en-GB" smtClean="0"/>
              <a:t>06/05/2014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AC298-5075-413A-B804-593DD0500B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3810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26AF7-ABA9-4F64-87C2-1B0E1BFE1F4D}" type="datetimeFigureOut">
              <a:rPr lang="en-GB" smtClean="0"/>
              <a:t>06/05/2014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AC298-5075-413A-B804-593DD0500B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9081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26AF7-ABA9-4F64-87C2-1B0E1BFE1F4D}" type="datetimeFigureOut">
              <a:rPr lang="en-GB" smtClean="0"/>
              <a:t>06/05/2014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AC298-5075-413A-B804-593DD0500B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2441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26AF7-ABA9-4F64-87C2-1B0E1BFE1F4D}" type="datetimeFigureOut">
              <a:rPr lang="en-GB" smtClean="0"/>
              <a:t>06/05/2014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AC298-5075-413A-B804-593DD0500B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871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26AF7-ABA9-4F64-87C2-1B0E1BFE1F4D}" type="datetimeFigureOut">
              <a:rPr lang="en-GB" smtClean="0"/>
              <a:t>06/05/2014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AC298-5075-413A-B804-593DD0500B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8122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26AF7-ABA9-4F64-87C2-1B0E1BFE1F4D}" type="datetimeFigureOut">
              <a:rPr lang="en-GB" smtClean="0"/>
              <a:t>06/05/2014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AC298-5075-413A-B804-593DD0500B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0999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26AF7-ABA9-4F64-87C2-1B0E1BFE1F4D}" type="datetimeFigureOut">
              <a:rPr lang="en-GB" smtClean="0"/>
              <a:t>06/05/2014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AC298-5075-413A-B804-593DD0500B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6033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26AF7-ABA9-4F64-87C2-1B0E1BFE1F4D}" type="datetimeFigureOut">
              <a:rPr lang="en-GB" smtClean="0"/>
              <a:t>06/05/2014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AC298-5075-413A-B804-593DD0500B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6367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26AF7-ABA9-4F64-87C2-1B0E1BFE1F4D}" type="datetimeFigureOut">
              <a:rPr lang="en-GB" smtClean="0"/>
              <a:t>06/05/2014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AC298-5075-413A-B804-593DD0500B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1430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26AF7-ABA9-4F64-87C2-1B0E1BFE1F4D}" type="datetimeFigureOut">
              <a:rPr lang="en-GB" smtClean="0"/>
              <a:t>06/05/2014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AC298-5075-413A-B804-593DD0500B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1600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26AF7-ABA9-4F64-87C2-1B0E1BFE1F4D}" type="datetimeFigureOut">
              <a:rPr lang="en-GB" smtClean="0"/>
              <a:t>06/05/2014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AC298-5075-413A-B804-593DD0500B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5996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F26AF7-ABA9-4F64-87C2-1B0E1BFE1F4D}" type="datetimeFigureOut">
              <a:rPr lang="en-GB" smtClean="0"/>
              <a:t>06/05/2014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2AC298-5075-413A-B804-593DD0500B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8464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Implementation and enforcement of a code of conduct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Brendan Keith</a:t>
            </a:r>
          </a:p>
          <a:p>
            <a:r>
              <a:rPr lang="en-GB" dirty="0" smtClean="0"/>
              <a:t>Registrar of Members’ Interests</a:t>
            </a:r>
          </a:p>
          <a:p>
            <a:r>
              <a:rPr lang="en-GB" dirty="0" smtClean="0"/>
              <a:t>House of Lords</a:t>
            </a:r>
          </a:p>
          <a:p>
            <a:r>
              <a:rPr lang="en-GB" dirty="0" smtClean="0"/>
              <a:t>London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8301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5003" y="360607"/>
            <a:ext cx="11487955" cy="669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3600" b="1" dirty="0" smtClean="0">
                <a:solidFill>
                  <a:schemeClr val="accent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Models for a code of conduct</a:t>
            </a:r>
            <a:endParaRPr lang="en-GB" sz="3600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Two possible models for a code of conduct: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endParaRPr lang="en-GB" sz="2800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GB" sz="2800" dirty="0" smtClean="0">
                <a:solidFill>
                  <a:schemeClr val="accent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Prohibition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code sets out what Members may not do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GB" sz="2800" dirty="0" smtClean="0">
                <a:solidFill>
                  <a:schemeClr val="accent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Permissive with disclosure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Members can do most things but there must be full disclosure of their interests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7238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07076" y="315458"/>
            <a:ext cx="10938456" cy="68675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3600" b="1" dirty="0" smtClean="0">
                <a:solidFill>
                  <a:schemeClr val="accent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Implementation and Enforcement</a:t>
            </a:r>
            <a:endParaRPr lang="en-GB" sz="3600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spcAft>
                <a:spcPts val="1000"/>
              </a:spcAft>
            </a:pPr>
            <a:r>
              <a:rPr lang="en-GB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Four elements </a:t>
            </a:r>
          </a:p>
          <a:p>
            <a:pPr>
              <a:spcAft>
                <a:spcPts val="1000"/>
              </a:spcAft>
            </a:pPr>
            <a:r>
              <a:rPr lang="en-GB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342900" lvl="0" indent="-342900"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GB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Advice to Members</a:t>
            </a:r>
          </a:p>
          <a:p>
            <a:pPr>
              <a:spcAft>
                <a:spcPts val="1000"/>
              </a:spcAft>
            </a:pPr>
            <a:r>
              <a:rPr lang="en-GB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342900" lvl="0" indent="-342900"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GB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complaints procedure</a:t>
            </a:r>
          </a:p>
          <a:p>
            <a:pPr>
              <a:spcAft>
                <a:spcPts val="1000"/>
              </a:spcAft>
            </a:pPr>
            <a:r>
              <a:rPr lang="en-GB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342900" lvl="0" indent="-342900"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GB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review procedure/court of appeal</a:t>
            </a:r>
          </a:p>
          <a:p>
            <a:pPr>
              <a:spcAft>
                <a:spcPts val="1000"/>
              </a:spcAft>
            </a:pPr>
            <a:r>
              <a:rPr lang="en-GB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342900" lvl="0" indent="-342900"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GB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Sentencing - The role of the Chamber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4434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43944"/>
            <a:ext cx="11964472" cy="43304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3600" b="1" dirty="0" smtClean="0">
                <a:solidFill>
                  <a:schemeClr val="accent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need for advice</a:t>
            </a:r>
            <a:endParaRPr lang="en-GB" sz="3600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457200" indent="-4572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GB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ode of conduct can be short and limited to general principles.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457200" indent="-4572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GB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 can on the other hand be long and detailed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457200" indent="-4572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GB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But in either case Members need advice</a:t>
            </a:r>
            <a:endParaRPr lang="en-GB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6206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43944" y="1313647"/>
            <a:ext cx="10998557" cy="35430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3600" b="1" dirty="0" smtClean="0">
                <a:solidFill>
                  <a:schemeClr val="accent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complaints procedure</a:t>
            </a:r>
            <a:endParaRPr lang="en-GB" sz="3600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happens when allegations are made that a Member or Members have broken the code of conduct?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need a complaints procedure.  </a:t>
            </a:r>
            <a:endParaRPr lang="en-GB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7293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12383" y="1068946"/>
            <a:ext cx="9599053" cy="22955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3600" b="1" dirty="0" smtClean="0">
                <a:solidFill>
                  <a:schemeClr val="accent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review procedure</a:t>
            </a:r>
            <a:endParaRPr lang="en-GB" sz="3600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happens after the Commissioner has investigated a complaint that the code has been violated by a Member?</a:t>
            </a:r>
            <a:endParaRPr lang="en-GB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910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59853" y="901521"/>
            <a:ext cx="10122795" cy="2725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3600" b="1" dirty="0" smtClean="0">
                <a:solidFill>
                  <a:schemeClr val="accent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Punishment</a:t>
            </a:r>
            <a:endParaRPr lang="en-GB" sz="3600" dirty="0" smtClean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5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GB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Most Parliaments are self-regulating</a:t>
            </a:r>
          </a:p>
          <a:p>
            <a:pPr marL="457200" indent="-457200">
              <a:lnSpc>
                <a:spcPct val="15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GB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House imposes the penalty for a breach of the code.  </a:t>
            </a:r>
            <a:endParaRPr lang="en-GB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1414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39</Words>
  <Application>Microsoft Office PowerPoint</Application>
  <PresentationFormat>Widescreen</PresentationFormat>
  <Paragraphs>46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Symbol</vt:lpstr>
      <vt:lpstr>Times New Roman</vt:lpstr>
      <vt:lpstr>Office Theme</vt:lpstr>
      <vt:lpstr>Implementation and enforcement of a code of conduct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Houses of Parliament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Implementation and enforcement of a code of conduct</dc:title>
  <dc:creator>KEITH, Brendan</dc:creator>
  <cp:lastModifiedBy>KEITH, Brendan</cp:lastModifiedBy>
  <cp:revision>13</cp:revision>
  <dcterms:created xsi:type="dcterms:W3CDTF">2014-05-05T12:43:14Z</dcterms:created>
  <dcterms:modified xsi:type="dcterms:W3CDTF">2014-05-06T18:47:05Z</dcterms:modified>
</cp:coreProperties>
</file>